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78" r:id="rId5"/>
    <p:sldId id="291" r:id="rId6"/>
    <p:sldId id="279" r:id="rId7"/>
    <p:sldId id="266" r:id="rId8"/>
    <p:sldId id="267" r:id="rId9"/>
    <p:sldId id="292" r:id="rId10"/>
    <p:sldId id="268" r:id="rId11"/>
    <p:sldId id="269" r:id="rId12"/>
    <p:sldId id="270" r:id="rId13"/>
    <p:sldId id="271" r:id="rId14"/>
    <p:sldId id="272" r:id="rId15"/>
    <p:sldId id="293" r:id="rId16"/>
    <p:sldId id="273" r:id="rId17"/>
    <p:sldId id="274" r:id="rId18"/>
    <p:sldId id="275" r:id="rId19"/>
    <p:sldId id="276" r:id="rId20"/>
    <p:sldId id="277" r:id="rId21"/>
    <p:sldId id="290" r:id="rId22"/>
    <p:sldId id="280" r:id="rId23"/>
    <p:sldId id="281" r:id="rId24"/>
    <p:sldId id="282" r:id="rId25"/>
    <p:sldId id="285" r:id="rId26"/>
    <p:sldId id="284" r:id="rId27"/>
    <p:sldId id="283" r:id="rId28"/>
    <p:sldId id="286" r:id="rId29"/>
    <p:sldId id="287" r:id="rId30"/>
    <p:sldId id="288" r:id="rId31"/>
    <p:sldId id="289" r:id="rId32"/>
    <p:sldId id="294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30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4660"/>
  </p:normalViewPr>
  <p:slideViewPr>
    <p:cSldViewPr snapToGrid="0" showGuides="1">
      <p:cViewPr varScale="1">
        <p:scale>
          <a:sx n="39" d="100"/>
          <a:sy n="39" d="100"/>
        </p:scale>
        <p:origin x="978" y="4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24T11:44:15.6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25883 6941 169,'-6'-7'34,"2"5"-16,0-2 12,-3 0-6,5 1 11,-2 0-3,4-1-8,0 2 15,-7-1-5,4 3-11,1 0-5,0 0-15,2 0 1,0 0 0,0 0 2,0 0 1,0-2-2,0-3 3,0-5 5,0-2-13,0-5 0,0-2 0,0-1 4,0-4 0,0-2-4,0-1 2,-2 0 1,2 1-1,0 2-3,0 3 1,0 1-5,0 4 4,0 0 1,2 0 0,2 1 0,6 2 1,-10 3-1,2-1 0,0 4 6,0 2-7,3-4 1,-3 3 0,-2 0-3,0 0 4,2-1-1,0 2 0,-2-2 8,2 0-7,0 1-1,4-1 0,-4 0 10,0-3-10,0-4 0,5 0 2,-5 1 5,0 3-2,-2 5-5,0 3 2,0 0-3,0 2 1,0 0 0,0 0-3,0 0 7,0 0-4,0 0 0,0 0 3,0 0-8,0 0 5,0 0-2,0 0-1,0 4-6,0 10 6,6 5-2,0 8 3,-6 11-5,0 6 12,0 6-5,0 1 4,0-4 6,0 2-10,2-3 0,4-7 0,3-4-4,0-7 4,-4-8 0,-1-1-2,3 4 8,-3 0-6,5 8 0,-4 7 2,6 9-5,-5 8 3,3 10 0,-2 2-1,2-8 7,2-9-6,-9-12 0,3-12 1,-3-8-4,-2-1 3,0-2 0,5 3-1,-3 2 5,0 6-4,2 5 0,5 3 1,-5 3-4,4 0 3,-6-1 0,0-8-2,0-6 6,0-4-4,-2-2 0,0 1 2,0-3-6,0 6 4,0-1 0,2 6-2,3 6 6,-5 8-4,0 7 0,0-1 0,0 1-3,0-5 3,0-7 0,0-8-1,0-3 5,0-4-4,0-1 0,0 0 2,0 0-4,0 3 2,0 6 0,0 12-2,0 3 1,-9 4 1,-2 0 0,4-2 1,-4-4 1,7-6-2,2-3 0,-3-7-1,5-2 3,0-3-2,0 6 0,-2 1 2,2 6-3,-5 6 1,3 11 0,-7 4-2,0-1 5,5 2-3,2-5 0,-1-7-6,3-4 2,0-6-4,0-6 4,0-2 2,0-4 0,0 0 2,0 3 0,0 3 2,0 3-4,0 5 2,0 3 0,7-3-3,2-2 5,-3-2-2,1-4 0,-2-3 2,-3-2-2,3-5 0,-5 0 0,2-4-1,-2-2 3,0-1-2,0 4 0,2 3 1,-2 1-2,0 3 1,0-1 0,0 2-2,0 0-2,0-2 4,0 1 0,0-2 4,0-4-3,0 0-1,0 2 0,0 1-1,0 4-1,0 1 1,0 7-20,-4 3 14,-3 1 3,4 1 4,1-2 0,-5 1-1,5-5 3,-2 0-6,2-5 2,-5-4-20,3-3 4,1-4-14,3 1 17,-2-2 5,2 3-1,0 4 11,0 4 0,0 0 0,0 2 0,-5 2 0,-1 2-1,4 0-6,-7-1 14,5-4-7,-4 0 0,6 1 2,0 1-2,0 8 0,2 3 0,-7 1-1,5 0 5,0-4-4,2-6 0,0-3 1,0-3-1,0-4 0,0-1-3,0 0-4,0-2-13,0 3 3,0 2-12,0 6 17,0 1 8,0 2 0,0-5-3,-2 0 5,-3-7 2,-4-6-2,7-2 4,0-4-2,2 0 0,0 4 0,0 2 0,0 2-2,0 2 4,0 0-2,0 2 0,0-2 2,0-2-2,0-2 0,0-3 0,0-6-1,0 1 1,0-2-1,0 2-1,0 0 2,0 6 2,0 1-2,0 3-15,0 2-23,0-1-12,-9-1 21,5-4 6,-4-1 23,4-3 3,4 0 2,0 2-3,0-1 1,0 2-2,0-2 0,0 2-1,0-2 0,0 0 0,0-2 4,0 0 23,0-2 8,0 4-8,0 3-13,0 0-13,0 3 2,0 6-6,0 0 2,2 2-14,0 9 12,6 2-17,-8-2-2,2-3-50,-2-11 62,0-3 10,2-2 5,2 0-5,1-9-39,-3 3-28</inkml:trace>
  <inkml:trace contextRef="#ctx0" brushRef="#br0" timeOffset="1421.8816">25073 8183 137,'0'0'46,"0"0"-15,0 0 9,0 0-2,0 0 9,0 0-14,-4 0-19,4 0 6,0 0-7,0 0-3,0 0 17,0 0-19,-2 0 2,2 0-6,-5 0 0,3 0-1,2 0-3,0 0 0,0 0-2,0 0 4,0 0-2,0 0 0,0 0-12,9 0 7,13-13-4,14-4 9,6-7-2,3-2-15,-1 1 1,-2-4 14,-1 3 1,-1 0 0,-3 3 1,2 3 0,-1 5 11,-7 1-11,-2 2 6,0 3-2,-7 2 0,2 0 7,7 2-9,6-3-1,7-2 10,-2-1-9,1 1 0,-8 0-2,-6 2 5,-6 2-2,-10 3-2,-2-2 4,-8 1 15,-1 4-20,-2 0 8,0 0 4,0 0-10,0 0 3,2 0-5,0 0 0,7 0-5,7-2 5,1 2 0,6-1 0,-8 1 4,-3-3-6,-8 3 2,-2-2 0,-2 2 0,2 0 2,-2 0-2,0 0 0,0 0-4,0 0-19,0 0-55,-18 0-49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9B721-B892-4D5C-85D5-AAC81E3C6EFD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649F5-0F7E-45CB-B921-7109F5951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67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649F5-0F7E-45CB-B921-7109F5951E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8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649F5-0F7E-45CB-B921-7109F5951E9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5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38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3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9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5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4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3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3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F70F7-A4BA-4AAD-B4D1-39D7300EC017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03C78-8E16-4229-851C-AC063ECFF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90569" y="3105834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Lecture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95412" y="6211669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material from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Li’s course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Standford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0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8718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Weight Initialization: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5" y="1203989"/>
            <a:ext cx="6219825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5" y="4191881"/>
            <a:ext cx="7871356" cy="2486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276" y="356264"/>
            <a:ext cx="2819400" cy="116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401" y="1953791"/>
            <a:ext cx="310515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3776" y="4648555"/>
            <a:ext cx="3152775" cy="1000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90154" y="1333648"/>
            <a:ext cx="190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Activation is </a:t>
            </a:r>
            <a:r>
              <a:rPr lang="en-US" dirty="0" err="1" smtClean="0"/>
              <a:t>tanh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45" y="2023872"/>
            <a:ext cx="7962900" cy="20383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18548" y="1735852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mean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9867" y="1774377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</a:t>
            </a:r>
            <a:r>
              <a:rPr lang="en-US" dirty="0" err="1" smtClean="0"/>
              <a:t>std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6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Weight Initialization: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37" y="1082837"/>
            <a:ext cx="5891853" cy="3754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37" y="1852278"/>
            <a:ext cx="7810500" cy="2038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73140" y="1667612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mean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96217" y="1691121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</a:t>
            </a:r>
            <a:r>
              <a:rPr lang="en-US" dirty="0" err="1" smtClean="0"/>
              <a:t>std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13" y="4284608"/>
            <a:ext cx="7931624" cy="18647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0637" y="313396"/>
            <a:ext cx="30003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2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60" y="1956505"/>
            <a:ext cx="7828413" cy="1781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Weight Initialization: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60" y="1082837"/>
            <a:ext cx="8538097" cy="342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4651" y="1506455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mean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3512" y="1507579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</a:t>
            </a:r>
            <a:r>
              <a:rPr lang="en-US" dirty="0" err="1" smtClean="0"/>
              <a:t>std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2650" y="1008848"/>
            <a:ext cx="2419350" cy="647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60" y="4268448"/>
            <a:ext cx="7828413" cy="180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016" y="3132842"/>
            <a:ext cx="32575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Weight Initialization: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4651" y="1506455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mean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3512" y="1507579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</a:t>
            </a:r>
            <a:r>
              <a:rPr lang="en-US" dirty="0" err="1" smtClean="0"/>
              <a:t>std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016" y="854237"/>
            <a:ext cx="3131239" cy="80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5" y="4110895"/>
            <a:ext cx="8035128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5" y="1875787"/>
            <a:ext cx="8035128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4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Weight Initialization: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4651" y="1738471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mean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3512" y="1739595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</a:t>
            </a:r>
            <a:r>
              <a:rPr lang="en-US" dirty="0" err="1" smtClean="0"/>
              <a:t>std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802" y="1082837"/>
            <a:ext cx="2990850" cy="895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5" y="1229679"/>
            <a:ext cx="7143750" cy="361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5" y="2254645"/>
            <a:ext cx="8035128" cy="1743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45" y="4435451"/>
            <a:ext cx="8035128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3239" y="3044279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Batch Normalization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574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Batch Normalization: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5916" y="1215196"/>
            <a:ext cx="1214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“you want zero-mean unit-variance activations? just make them so.” 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423" y="504451"/>
            <a:ext cx="3124200" cy="50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942" y="5032976"/>
            <a:ext cx="4435673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63" y="1870775"/>
            <a:ext cx="3057525" cy="29432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66042" y="1957392"/>
            <a:ext cx="5872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compute the empirical mean and</a:t>
            </a:r>
            <a:br>
              <a:rPr lang="en-US" sz="2800" dirty="0"/>
            </a:br>
            <a:r>
              <a:rPr lang="en-US" sz="2800" dirty="0"/>
              <a:t>variance independently for each</a:t>
            </a:r>
            <a:br>
              <a:rPr lang="en-US" sz="2800" dirty="0"/>
            </a:br>
            <a:r>
              <a:rPr lang="en-US" sz="2800" dirty="0"/>
              <a:t>dimension. 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46994" y="3429005"/>
            <a:ext cx="587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Normalize 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845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Batch Normalization: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423" y="504451"/>
            <a:ext cx="3124200" cy="50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8" y="1370603"/>
            <a:ext cx="10604310" cy="4620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548" y="4666610"/>
            <a:ext cx="26193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7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Batch Normalization: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423" y="504451"/>
            <a:ext cx="3124200" cy="50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5" y="1363140"/>
            <a:ext cx="4978030" cy="20624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245" y="3705891"/>
            <a:ext cx="5872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And then allow the network to squash</a:t>
            </a:r>
            <a:br>
              <a:rPr lang="en-US" sz="2800" dirty="0"/>
            </a:br>
            <a:r>
              <a:rPr lang="en-US" sz="2800" dirty="0"/>
              <a:t>the range if it wants to: 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5" y="5115908"/>
            <a:ext cx="355282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607" y="3410933"/>
            <a:ext cx="36766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7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Batch Normalization: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423" y="504451"/>
            <a:ext cx="3124200" cy="50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5" y="1413590"/>
            <a:ext cx="5724525" cy="49614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82770" y="1530971"/>
            <a:ext cx="5830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- Improves gradient flow through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the network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2770" y="2662428"/>
            <a:ext cx="5830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- Allows higher learning rates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2770" y="3465504"/>
            <a:ext cx="5830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- Reduces the strong dependence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 initialization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82770" y="4838801"/>
            <a:ext cx="5830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- Acts as a form of regularization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in a funny way, and slightly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reduces the need for dropout,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maybe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4571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CNN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73" y="704850"/>
            <a:ext cx="6146483" cy="3562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009296" y="2362202"/>
            <a:ext cx="2624140" cy="5843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49" y="704850"/>
            <a:ext cx="4858227" cy="589121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7800606" y="182880"/>
            <a:ext cx="179377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ResNet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8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Batch Normalization: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423" y="504451"/>
            <a:ext cx="3124200" cy="504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5" y="1413590"/>
            <a:ext cx="5724525" cy="49614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82770" y="1530971"/>
            <a:ext cx="5830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at test time </a:t>
            </a:r>
            <a:r>
              <a:rPr lang="en-US" sz="2800" b="1" dirty="0" err="1"/>
              <a:t>BatchNorm</a:t>
            </a:r>
            <a:r>
              <a:rPr lang="en-US" sz="2800" b="1" dirty="0"/>
              <a:t> layer</a:t>
            </a:r>
            <a:br>
              <a:rPr lang="en-US" sz="2800" b="1" dirty="0"/>
            </a:br>
            <a:r>
              <a:rPr lang="en-US" sz="2800" b="1" dirty="0"/>
              <a:t>functions differently:</a:t>
            </a:r>
            <a:r>
              <a:rPr lang="en-US" sz="2800" dirty="0"/>
              <a:t>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2770" y="2770931"/>
            <a:ext cx="58301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mean/</a:t>
            </a:r>
            <a:r>
              <a:rPr lang="en-US" sz="2800" dirty="0" err="1"/>
              <a:t>std</a:t>
            </a:r>
            <a:r>
              <a:rPr lang="en-US" sz="2800" dirty="0"/>
              <a:t> are not computed</a:t>
            </a:r>
            <a:br>
              <a:rPr lang="en-US" sz="2800" dirty="0"/>
            </a:br>
            <a:r>
              <a:rPr lang="en-US" sz="2800" dirty="0"/>
              <a:t>based on the batch. Instead, a single</a:t>
            </a:r>
            <a:br>
              <a:rPr lang="en-US" sz="2800" dirty="0"/>
            </a:br>
            <a:r>
              <a:rPr lang="en-US" sz="2800" dirty="0"/>
              <a:t>fixed empirical mean of activations</a:t>
            </a:r>
            <a:br>
              <a:rPr lang="en-US" sz="2800" dirty="0"/>
            </a:br>
            <a:r>
              <a:rPr lang="en-US" sz="2800" dirty="0"/>
              <a:t>during training is used. </a:t>
            </a:r>
            <a:br>
              <a:rPr lang="en-US" sz="2800" dirty="0"/>
            </a:br>
            <a:endParaRPr lang="en-US" sz="28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82770" y="4742263"/>
            <a:ext cx="5830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(e.g. can be estimated during training</a:t>
            </a:r>
            <a:br>
              <a:rPr lang="en-US" sz="2800" dirty="0"/>
            </a:br>
            <a:r>
              <a:rPr lang="en-US" sz="2800" dirty="0"/>
              <a:t>with running averages)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556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73373" y="2989142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Hyper-Parameter</a:t>
            </a:r>
            <a:r>
              <a:rPr lang="en-US" dirty="0" smtClean="0"/>
              <a:t>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Hyper-Parameter</a:t>
            </a:r>
            <a:r>
              <a:rPr lang="en-US" dirty="0" smtClean="0"/>
              <a:t> Tuning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661"/>
            <a:ext cx="12009120" cy="601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9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996512"/>
            <a:ext cx="12009120" cy="559347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Hyper-Parameter</a:t>
            </a:r>
            <a:r>
              <a:rPr lang="en-US" dirty="0" smtClean="0"/>
              <a:t>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3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Hyper-Parameter</a:t>
            </a:r>
            <a:r>
              <a:rPr lang="en-US" dirty="0" smtClean="0"/>
              <a:t> Tuning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45660"/>
            <a:ext cx="11893506" cy="601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2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Hyper-Parameter</a:t>
            </a:r>
            <a:r>
              <a:rPr lang="en-US" dirty="0" smtClean="0"/>
              <a:t> Tuning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90587"/>
            <a:ext cx="12009120" cy="596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Hyper-Parameter</a:t>
            </a:r>
            <a:r>
              <a:rPr lang="en-US" dirty="0" smtClean="0"/>
              <a:t> Tuning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03" y="845660"/>
            <a:ext cx="7893598" cy="2039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52" y="845661"/>
            <a:ext cx="356235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14178"/>
          <a:stretch/>
        </p:blipFill>
        <p:spPr>
          <a:xfrm>
            <a:off x="4146331" y="814127"/>
            <a:ext cx="8045669" cy="4451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98494"/>
            <a:ext cx="2771775" cy="590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30" y="5339432"/>
            <a:ext cx="99250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Hyper-Parameter</a:t>
            </a:r>
            <a:r>
              <a:rPr lang="en-US" dirty="0" smtClean="0"/>
              <a:t> Tuning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52" y="845661"/>
            <a:ext cx="3562350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02" y="900840"/>
            <a:ext cx="7893598" cy="3371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168" y="900840"/>
            <a:ext cx="7877832" cy="52950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93" y="4090302"/>
            <a:ext cx="357187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168" y="913556"/>
            <a:ext cx="7877832" cy="58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Hyper-Parameter</a:t>
            </a:r>
            <a:r>
              <a:rPr lang="en-US" dirty="0" smtClean="0"/>
              <a:t> Tuning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0" y="845661"/>
            <a:ext cx="6772275" cy="1533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47" y="2828252"/>
            <a:ext cx="9271931" cy="427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46" y="3429000"/>
            <a:ext cx="9271931" cy="922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915" y="5188263"/>
            <a:ext cx="7868802" cy="100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Hyper-Parameter</a:t>
            </a:r>
            <a:r>
              <a:rPr lang="en-US" dirty="0" smtClean="0"/>
              <a:t> Tuning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919162"/>
            <a:ext cx="11374657" cy="567082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155326" y="1954925"/>
            <a:ext cx="2695904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90186" y="1671144"/>
            <a:ext cx="3082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it’s best to optimize in log space!!</a:t>
            </a: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92317" y="5880537"/>
            <a:ext cx="8513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4921" y="5571629"/>
            <a:ext cx="1068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nice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CNN Architecture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89" y="1447739"/>
            <a:ext cx="2860358" cy="54082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56" y="1479271"/>
            <a:ext cx="1247374" cy="57255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645755" y="2847160"/>
            <a:ext cx="5891557" cy="1935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975" y="1151086"/>
            <a:ext cx="3597818" cy="560978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1870050" y="879934"/>
            <a:ext cx="2360623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DenseNet</a:t>
            </a:r>
            <a:endParaRPr lang="en-US" sz="36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991504" y="662727"/>
            <a:ext cx="2360623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 smtClean="0"/>
              <a:t>SENet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406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7386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Hyper-Parameter</a:t>
            </a:r>
            <a:r>
              <a:rPr lang="en-US" dirty="0" smtClean="0"/>
              <a:t> Tuning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35" y="720167"/>
            <a:ext cx="4400550" cy="581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421"/>
          <a:stretch/>
        </p:blipFill>
        <p:spPr>
          <a:xfrm>
            <a:off x="443076" y="1301192"/>
            <a:ext cx="6872124" cy="1605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855" y="1301192"/>
            <a:ext cx="4208145" cy="17318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662" y="2906368"/>
            <a:ext cx="9806151" cy="3951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0055" y="4716999"/>
            <a:ext cx="3656352" cy="112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/>
              <a:t>Hyper-Parameter</a:t>
            </a:r>
            <a:r>
              <a:rPr lang="en-US" dirty="0" smtClean="0"/>
              <a:t> Tuning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568"/>
          <a:stretch/>
        </p:blipFill>
        <p:spPr>
          <a:xfrm>
            <a:off x="583324" y="933450"/>
            <a:ext cx="11288110" cy="548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155790" y="3004908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9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Transfer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790497"/>
            <a:ext cx="6934200" cy="12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Transfer Learning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186" y="2033753"/>
            <a:ext cx="7440338" cy="306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9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Transfer Learning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845661"/>
            <a:ext cx="2657476" cy="5855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888524"/>
            <a:ext cx="3202543" cy="5855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6711" y="888524"/>
            <a:ext cx="3853340" cy="5855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0"/>
            <a:ext cx="2362200" cy="11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8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262"/>
            <a:ext cx="12010030" cy="632573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" y="573206"/>
            <a:ext cx="12192000" cy="628479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67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457196"/>
            <a:ext cx="12009120" cy="64008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Transfer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21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77417" y="3004908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Image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99193" y="19462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36033" y="2836902"/>
            <a:ext cx="4419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Hyper-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</a:t>
            </a: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arameter Tuning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6033" y="3488147"/>
            <a:ext cx="3249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Transfer Learning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6523" y="4139393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Segmentation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9297" y="1081165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Preprocessing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9297" y="1698454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Weight Initialization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9297" y="2258979"/>
            <a:ext cx="3666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Batch Normalization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20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314450"/>
            <a:ext cx="9658350" cy="42291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09727" y="151349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Image Segmentation: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9727" y="151349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Image Segmentation: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66" y="867312"/>
            <a:ext cx="5324475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00" y="1824037"/>
            <a:ext cx="2514600" cy="412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241" y="1824037"/>
            <a:ext cx="2476500" cy="416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379" y="1824037"/>
            <a:ext cx="5029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9727" y="151349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Image Segmentation: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32" y="1355013"/>
            <a:ext cx="11567291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9727" y="151349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Image Segmentation: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070" y="1072547"/>
            <a:ext cx="5467350" cy="5375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90" y="1324303"/>
            <a:ext cx="4659203" cy="1765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89" y="3878317"/>
            <a:ext cx="4659203" cy="181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3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9727" y="151349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Image Segmentation: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5" y="762738"/>
            <a:ext cx="11656301" cy="5701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25" y="5486400"/>
            <a:ext cx="2600325" cy="127010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695903" y="4950372"/>
            <a:ext cx="740980" cy="6621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35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9727" y="151349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Image Segmentation: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9" y="966787"/>
            <a:ext cx="11186948" cy="56389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11" y="1682750"/>
            <a:ext cx="2875072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7004" y="2498188"/>
            <a:ext cx="4477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Lecture…</a:t>
            </a:r>
          </a:p>
        </p:txBody>
      </p:sp>
    </p:spTree>
    <p:extLst>
      <p:ext uri="{BB962C8B-B14F-4D97-AF65-F5344CB8AC3E}">
        <p14:creationId xmlns:p14="http://schemas.microsoft.com/office/powerpoint/2010/main" val="27666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9727" y="151349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Image Segmentation: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9"/>
          <a:stretch/>
        </p:blipFill>
        <p:spPr>
          <a:xfrm>
            <a:off x="1147927" y="1191162"/>
            <a:ext cx="11044073" cy="515248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564" y="731837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UNet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14464" y="3391704"/>
            <a:ext cx="1523836" cy="4566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00263" y="5974318"/>
            <a:ext cx="1671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Dropout=0.5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771902" y="5756257"/>
            <a:ext cx="2972868" cy="402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ultiply 13"/>
          <p:cNvSpPr/>
          <p:nvPr/>
        </p:nvSpPr>
        <p:spPr>
          <a:xfrm>
            <a:off x="10487025" y="5072063"/>
            <a:ext cx="338302" cy="228600"/>
          </a:xfrm>
          <a:prstGeom prst="mathMultiply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833978" y="5571591"/>
            <a:ext cx="1461760" cy="423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902" y="3831193"/>
            <a:ext cx="175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Padding=Same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844251" y="1125800"/>
            <a:ext cx="642774" cy="5376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844251" y="783327"/>
            <a:ext cx="175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filters=1</a:t>
            </a:r>
          </a:p>
        </p:txBody>
      </p:sp>
    </p:spTree>
    <p:extLst>
      <p:ext uri="{BB962C8B-B14F-4D97-AF65-F5344CB8AC3E}">
        <p14:creationId xmlns:p14="http://schemas.microsoft.com/office/powerpoint/2010/main" val="130843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2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245" y="408930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latin typeface="+mj-lt"/>
              </a:rPr>
              <a:t>UNet</a:t>
            </a:r>
            <a:r>
              <a:rPr lang="en-US" sz="4400" dirty="0" smtClean="0">
                <a:latin typeface="+mj-lt"/>
              </a:rPr>
              <a:t> Architecture:</a:t>
            </a:r>
            <a:endParaRPr lang="en-US" sz="4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537464"/>
            <a:ext cx="746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Ronneberger</a:t>
            </a:r>
            <a:r>
              <a:rPr lang="en-US" sz="1400" dirty="0" smtClean="0">
                <a:latin typeface="Century Schoolbook" charset="0"/>
                <a:ea typeface="Century Schoolbook" charset="0"/>
                <a:cs typeface="Century Schoolbook" charset="0"/>
              </a:rPr>
              <a:t> et 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al., </a:t>
            </a:r>
            <a:r>
              <a:rPr lang="en-US" sz="1400" dirty="0" smtClean="0">
                <a:latin typeface="Century Schoolbook" charset="0"/>
                <a:ea typeface="Century Schoolbook" charset="0"/>
                <a:cs typeface="Century Schoolbook" charset="0"/>
              </a:rPr>
              <a:t>2015. 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Convolutional Networks for Biomedical Image Segmentation</a:t>
            </a:r>
            <a:r>
              <a:rPr lang="en-US" sz="1400" dirty="0" smtClean="0">
                <a:latin typeface="Century Schoolbook" charset="0"/>
                <a:ea typeface="Century Schoolbook" charset="0"/>
                <a:cs typeface="Century Schoolbook" charset="0"/>
              </a:rPr>
              <a:t>]</a:t>
            </a:r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245" y="1377767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left hand side is the contraction path (Encoder) where we apply regular convolutions and max pooling </a:t>
            </a:r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8245" y="2500493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Encoder, the size of the image gradually reduces while the depth gradually increases.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245" y="3346220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Network </a:t>
            </a:r>
            <a:r>
              <a:rPr lang="en-US" dirty="0"/>
              <a:t>learns the “WHAT” information in the image, however it has lost the “WHERE” information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8245" y="4472812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Droput</a:t>
            </a:r>
            <a:r>
              <a:rPr lang="en-US" dirty="0" smtClean="0"/>
              <a:t> 0.5 is used to prevent over-fitting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8245" y="5045406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right hand side is the expansion path (Decoder) where </a:t>
            </a:r>
            <a:r>
              <a:rPr lang="en-US" dirty="0" err="1" smtClean="0"/>
              <a:t>Upsampling</a:t>
            </a:r>
            <a:r>
              <a:rPr lang="en-US" dirty="0" smtClean="0"/>
              <a:t>, along </a:t>
            </a:r>
            <a:r>
              <a:rPr lang="en-US" dirty="0"/>
              <a:t>with regular </a:t>
            </a:r>
            <a:r>
              <a:rPr lang="en-US" dirty="0" smtClean="0"/>
              <a:t>convolutions are applied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54245" y="2333974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Decoder recovers the “WHERE” information (precise localization) by gradually applying up-sampling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54245" y="1377767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decoder, the size of the image gradually increases and the depth gradually decreases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54245" y="3565562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get better precise locations, at every step of the </a:t>
            </a:r>
            <a:r>
              <a:rPr lang="en-US" dirty="0" smtClean="0"/>
              <a:t>decoder, skip </a:t>
            </a:r>
            <a:r>
              <a:rPr lang="en-US" dirty="0"/>
              <a:t>connections by concatenating the output of the </a:t>
            </a:r>
            <a:r>
              <a:rPr lang="en-US" dirty="0" err="1" smtClean="0"/>
              <a:t>Upsample</a:t>
            </a:r>
            <a:r>
              <a:rPr lang="en-US" dirty="0" smtClean="0"/>
              <a:t> </a:t>
            </a:r>
            <a:r>
              <a:rPr lang="en-US" dirty="0"/>
              <a:t>layers with the feature maps from the </a:t>
            </a:r>
            <a:r>
              <a:rPr lang="en-US" dirty="0" smtClean="0"/>
              <a:t>Encoder has been used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54245" y="5074149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every concatenation </a:t>
            </a:r>
            <a:r>
              <a:rPr lang="en-US" dirty="0" smtClean="0"/>
              <a:t>two </a:t>
            </a:r>
            <a:r>
              <a:rPr lang="en-US" dirty="0"/>
              <a:t>consecutive regular convolutions </a:t>
            </a:r>
            <a:r>
              <a:rPr lang="en-US" dirty="0" smtClean="0"/>
              <a:t>are applied so </a:t>
            </a:r>
            <a:r>
              <a:rPr lang="en-US" dirty="0"/>
              <a:t>that the model can learn to assemble a more precise </a:t>
            </a:r>
            <a:r>
              <a:rPr lang="en-US" dirty="0" smtClean="0"/>
              <a:t>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39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9137" y="1952923"/>
            <a:ext cx="77819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latin typeface="+mj-lt"/>
                <a:ea typeface="+mj-ea"/>
                <a:cs typeface="+mj-cs"/>
              </a:rPr>
              <a:t>Next time:</a:t>
            </a:r>
            <a:br>
              <a:rPr lang="en-US" sz="4000" dirty="0" smtClean="0">
                <a:latin typeface="+mj-lt"/>
                <a:ea typeface="+mj-ea"/>
                <a:cs typeface="+mj-cs"/>
              </a:rPr>
            </a:br>
            <a:r>
              <a:rPr lang="en-US" sz="4000" dirty="0" smtClean="0">
                <a:latin typeface="+mj-lt"/>
                <a:ea typeface="+mj-ea"/>
                <a:cs typeface="+mj-cs"/>
              </a:rPr>
              <a:t>	</a:t>
            </a:r>
            <a:r>
              <a:rPr lang="en-US" sz="3600" dirty="0" smtClean="0">
                <a:latin typeface="+mj-lt"/>
                <a:ea typeface="+mj-ea"/>
                <a:cs typeface="+mj-cs"/>
              </a:rPr>
              <a:t>Visualizing CNN features</a:t>
            </a:r>
          </a:p>
          <a:p>
            <a:r>
              <a:rPr lang="en-US" sz="3600" dirty="0" smtClean="0">
                <a:latin typeface="+mj-lt"/>
                <a:ea typeface="+mj-ea"/>
                <a:cs typeface="+mj-cs"/>
              </a:rPr>
              <a:t>	Auto-Encoders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24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94217" y="2981215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Preprocessing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153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Preprocessing: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949" y="1528762"/>
            <a:ext cx="4913423" cy="49508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5" y="2384811"/>
            <a:ext cx="5257800" cy="38472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0686" y="1461481"/>
            <a:ext cx="4733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normalization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classification loss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sensitive to changes in weight matrix;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optimize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9021600" y="2295720"/>
              <a:ext cx="368640" cy="189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12600" y="2285280"/>
                <a:ext cx="388080" cy="19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18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Preprocessing: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9313" y="1082837"/>
            <a:ext cx="1214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Consider what happens when the input to </a:t>
            </a:r>
            <a:r>
              <a:rPr lang="en-US" sz="2800" dirty="0" smtClean="0"/>
              <a:t>a neuron </a:t>
            </a:r>
            <a:r>
              <a:rPr lang="en-US" sz="2800" dirty="0"/>
              <a:t>is always positive... 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620" y="2088107"/>
            <a:ext cx="3829050" cy="1916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928" y="2088107"/>
            <a:ext cx="3332825" cy="31778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312" y="4742711"/>
            <a:ext cx="1214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can we say about the gradients on </a:t>
            </a:r>
            <a:r>
              <a:rPr lang="en-US" sz="2800" b="1" dirty="0"/>
              <a:t>w</a:t>
            </a:r>
            <a:r>
              <a:rPr lang="en-US" sz="2800" dirty="0"/>
              <a:t>? 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9312" y="5471915"/>
            <a:ext cx="1214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Always all positive or all negative :( </a:t>
            </a:r>
            <a:endParaRPr lang="en-US" sz="28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6429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245" y="313396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Preprocessing: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9313" y="1082837"/>
            <a:ext cx="1214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practice for Images: </a:t>
            </a:r>
            <a:r>
              <a:rPr lang="en-US" sz="2800" dirty="0"/>
              <a:t>center only 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9312" y="1999502"/>
            <a:ext cx="1214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e.g. consider CIFAR-10 example with [32,32,3] images 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9312" y="2728706"/>
            <a:ext cx="12143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Subtract the mean image (e.g. </a:t>
            </a:r>
            <a:r>
              <a:rPr lang="en-US" sz="2800" dirty="0" err="1"/>
              <a:t>AlexNet</a:t>
            </a:r>
            <a:r>
              <a:rPr lang="en-US" sz="2800" dirty="0"/>
              <a:t>) </a:t>
            </a:r>
            <a:br>
              <a:rPr lang="en-US" sz="2800" dirty="0"/>
            </a:br>
            <a:r>
              <a:rPr lang="en-US" sz="2800" dirty="0" smtClean="0"/>
              <a:t>    </a:t>
            </a:r>
            <a:r>
              <a:rPr lang="en-US" sz="2800" dirty="0" smtClean="0">
                <a:solidFill>
                  <a:srgbClr val="0070C0"/>
                </a:solidFill>
              </a:rPr>
              <a:t>(</a:t>
            </a:r>
            <a:r>
              <a:rPr lang="en-US" sz="2800" dirty="0">
                <a:solidFill>
                  <a:srgbClr val="0070C0"/>
                </a:solidFill>
              </a:rPr>
              <a:t>mean image = [32,32,3] array) </a:t>
            </a:r>
            <a:endParaRPr lang="en-US" sz="28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312" y="4204939"/>
            <a:ext cx="12143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Subtract per-channel mean (e.g. </a:t>
            </a:r>
            <a:r>
              <a:rPr lang="en-US" sz="2800" dirty="0" err="1"/>
              <a:t>VGGNet</a:t>
            </a:r>
            <a:r>
              <a:rPr lang="en-US" sz="2800" dirty="0"/>
              <a:t>) </a:t>
            </a:r>
            <a:br>
              <a:rPr lang="en-US" sz="2800" dirty="0"/>
            </a:br>
            <a:r>
              <a:rPr lang="en-US" sz="2800" dirty="0">
                <a:solidFill>
                  <a:srgbClr val="0070C0"/>
                </a:solidFill>
              </a:rPr>
              <a:t>(mean along each channel = 3 numbers) </a:t>
            </a:r>
            <a:br>
              <a:rPr lang="en-US" sz="2800" dirty="0">
                <a:solidFill>
                  <a:srgbClr val="0070C0"/>
                </a:solidFill>
              </a:rPr>
            </a:br>
            <a:endParaRPr lang="en-US" sz="2800" dirty="0">
              <a:solidFill>
                <a:srgbClr val="0070C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666" y="4869502"/>
            <a:ext cx="334327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3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00" y="2929573"/>
            <a:ext cx="525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  <a:ea typeface="+mj-ea"/>
                <a:cs typeface="+mj-cs"/>
              </a:rPr>
              <a:t>Weight Initialization</a:t>
            </a:r>
            <a:endParaRPr lang="en-US" sz="4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444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2173</TotalTime>
  <Words>510</Words>
  <Application>Microsoft Office PowerPoint</Application>
  <PresentationFormat>Widescreen</PresentationFormat>
  <Paragraphs>108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Century Schoolbook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58</cp:revision>
  <dcterms:created xsi:type="dcterms:W3CDTF">2019-08-23T12:06:10Z</dcterms:created>
  <dcterms:modified xsi:type="dcterms:W3CDTF">2019-08-27T04:48:56Z</dcterms:modified>
</cp:coreProperties>
</file>